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8.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4473353" y="5250358"/>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326296"/>
            <a:chOff x="0" y="0"/>
            <a:chExt cx="1895495" cy="835478"/>
          </a:xfrm>
        </p:grpSpPr>
        <p:sp>
          <p:nvSpPr>
            <p:cNvPr name="Freeform 6" id="6"/>
            <p:cNvSpPr/>
            <p:nvPr/>
          </p:nvSpPr>
          <p:spPr>
            <a:xfrm flipH="false" flipV="false" rot="0">
              <a:off x="0" y="0"/>
              <a:ext cx="1895495" cy="835478"/>
            </a:xfrm>
            <a:custGeom>
              <a:avLst/>
              <a:gdLst/>
              <a:ahLst/>
              <a:cxnLst/>
              <a:rect r="r" b="b" t="t" l="l"/>
              <a:pathLst>
                <a:path h="835478" w="1895495">
                  <a:moveTo>
                    <a:pt x="0" y="0"/>
                  </a:moveTo>
                  <a:lnTo>
                    <a:pt x="1895495" y="0"/>
                  </a:lnTo>
                  <a:lnTo>
                    <a:pt x="1895495" y="835478"/>
                  </a:lnTo>
                  <a:lnTo>
                    <a:pt x="0" y="835478"/>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5452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4647757" y="494808"/>
            <a:ext cx="3015131" cy="2296525"/>
          </a:xfrm>
          <a:custGeom>
            <a:avLst/>
            <a:gdLst/>
            <a:ahLst/>
            <a:cxnLst/>
            <a:rect r="r" b="b" t="t" l="l"/>
            <a:pathLst>
              <a:path h="2296525" w="3015131">
                <a:moveTo>
                  <a:pt x="0" y="0"/>
                </a:moveTo>
                <a:lnTo>
                  <a:pt x="3015131" y="0"/>
                </a:lnTo>
                <a:lnTo>
                  <a:pt x="3015131" y="2296525"/>
                </a:lnTo>
                <a:lnTo>
                  <a:pt x="0" y="2296525"/>
                </a:lnTo>
                <a:lnTo>
                  <a:pt x="0" y="0"/>
                </a:lnTo>
                <a:close/>
              </a:path>
            </a:pathLst>
          </a:custGeom>
          <a:blipFill>
            <a:blip r:embed="rId5"/>
            <a:stretch>
              <a:fillRect l="0" t="0" r="0" b="0"/>
            </a:stretch>
          </a:blipFill>
        </p:spPr>
      </p:sp>
      <p:sp>
        <p:nvSpPr>
          <p:cNvPr name="TextBox 9" id="9"/>
          <p:cNvSpPr txBox="true"/>
          <p:nvPr/>
        </p:nvSpPr>
        <p:spPr>
          <a:xfrm rot="0">
            <a:off x="4236347" y="3658105"/>
            <a:ext cx="9815307" cy="3237357"/>
          </a:xfrm>
          <a:prstGeom prst="rect">
            <a:avLst/>
          </a:prstGeom>
        </p:spPr>
        <p:txBody>
          <a:bodyPr anchor="t" rtlCol="false" tIns="0" lIns="0" bIns="0" rIns="0">
            <a:spAutoFit/>
          </a:bodyPr>
          <a:lstStyle/>
          <a:p>
            <a:pPr algn="ctr">
              <a:lnSpc>
                <a:spcPts val="8694"/>
              </a:lnSpc>
            </a:pPr>
            <a:r>
              <a:rPr lang="en-US" sz="6300" spc="617">
                <a:solidFill>
                  <a:srgbClr val="231F20"/>
                </a:solidFill>
                <a:latin typeface="Oswald Bold"/>
              </a:rPr>
              <a:t>HACKATHON ON NOVEL APPLICATIONS FOR IOT USING ML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477703" y="3935131"/>
            <a:ext cx="8097687" cy="2197662"/>
          </a:xfrm>
          <a:prstGeom prst="rect">
            <a:avLst/>
          </a:prstGeom>
        </p:spPr>
        <p:txBody>
          <a:bodyPr anchor="t" rtlCol="false" tIns="0" lIns="0" bIns="0" rIns="0">
            <a:spAutoFit/>
          </a:bodyPr>
          <a:lstStyle/>
          <a:p>
            <a:pPr marL="0" indent="0" lvl="0">
              <a:lnSpc>
                <a:spcPts val="17982"/>
              </a:lnSpc>
              <a:spcBef>
                <a:spcPct val="0"/>
              </a:spcBef>
            </a:pPr>
            <a:r>
              <a:rPr lang="en-US" sz="13030" spc="1277">
                <a:solidFill>
                  <a:srgbClr val="231F20"/>
                </a:solidFill>
                <a:latin typeface="Oswald Bold"/>
              </a:rPr>
              <a:t>THANKS</a:t>
            </a:r>
          </a:p>
        </p:txBody>
      </p:sp>
      <p:sp>
        <p:nvSpPr>
          <p:cNvPr name="Freeform 4" id="4"/>
          <p:cNvSpPr/>
          <p:nvPr/>
        </p:nvSpPr>
        <p:spPr>
          <a:xfrm flipH="true" flipV="false" rot="0">
            <a:off x="-4371585" y="7640466"/>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10800000">
            <a:off x="10741668" y="-753539"/>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580377">
            <a:off x="9454113" y="-9004640"/>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OUR TEAM</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PROBLEM STATEMENT</a:t>
            </a:r>
          </a:p>
        </p:txBody>
      </p:sp>
      <p:sp>
        <p:nvSpPr>
          <p:cNvPr name="TextBox 17" id="17"/>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WHAT IS ANOMALY</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THE DATASET</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IMPLEMENTATION</a:t>
            </a: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LSTM NETWORK</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5575304" y="-8930949"/>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445584" y="4821179"/>
            <a:ext cx="3145217" cy="3434885"/>
            <a:chOff x="0" y="0"/>
            <a:chExt cx="862412" cy="941838"/>
          </a:xfrm>
        </p:grpSpPr>
        <p:sp>
          <p:nvSpPr>
            <p:cNvPr name="Freeform 5" id="5"/>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6" id="6"/>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7" id="7"/>
          <p:cNvGrpSpPr>
            <a:grpSpLocks noChangeAspect="true"/>
          </p:cNvGrpSpPr>
          <p:nvPr/>
        </p:nvGrpSpPr>
        <p:grpSpPr>
          <a:xfrm rot="0">
            <a:off x="5632871" y="3655690"/>
            <a:ext cx="2706695" cy="2696122"/>
            <a:chOff x="0" y="0"/>
            <a:chExt cx="6502400" cy="6477000"/>
          </a:xfrm>
        </p:grpSpPr>
        <p:sp>
          <p:nvSpPr>
            <p:cNvPr name="Freeform 8" id="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0" r="223" b="0"/>
              </a:stretch>
            </a:blipFill>
          </p:spPr>
        </p:sp>
        <p:sp>
          <p:nvSpPr>
            <p:cNvPr name="Freeform 9" id="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10" id="10"/>
          <p:cNvSpPr/>
          <p:nvPr/>
        </p:nvSpPr>
        <p:spPr>
          <a:xfrm flipH="false" flipV="false" rot="0">
            <a:off x="5445584"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6"/>
            <a:stretch>
              <a:fillRect l="0" t="-86495" r="0" b="0"/>
            </a:stretch>
          </a:blipFill>
        </p:spPr>
      </p:sp>
      <p:grpSp>
        <p:nvGrpSpPr>
          <p:cNvPr name="Group 11" id="11"/>
          <p:cNvGrpSpPr/>
          <p:nvPr/>
        </p:nvGrpSpPr>
        <p:grpSpPr>
          <a:xfrm rot="0">
            <a:off x="9314701" y="4821179"/>
            <a:ext cx="3145217" cy="3434885"/>
            <a:chOff x="0" y="0"/>
            <a:chExt cx="862412" cy="941838"/>
          </a:xfrm>
        </p:grpSpPr>
        <p:sp>
          <p:nvSpPr>
            <p:cNvPr name="Freeform 12" id="12"/>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13" id="13"/>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14" id="14"/>
          <p:cNvGrpSpPr>
            <a:grpSpLocks noChangeAspect="true"/>
          </p:cNvGrpSpPr>
          <p:nvPr/>
        </p:nvGrpSpPr>
        <p:grpSpPr>
          <a:xfrm rot="0">
            <a:off x="9501988" y="3655690"/>
            <a:ext cx="2742067" cy="2731356"/>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21364" r="223" b="-21364"/>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17" id="17"/>
          <p:cNvSpPr/>
          <p:nvPr/>
        </p:nvSpPr>
        <p:spPr>
          <a:xfrm flipH="false" flipV="false" rot="0">
            <a:off x="9314701"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6"/>
            <a:stretch>
              <a:fillRect l="0" t="-86495" r="0" b="0"/>
            </a:stretch>
          </a:blipFill>
        </p:spPr>
      </p:sp>
      <p:sp>
        <p:nvSpPr>
          <p:cNvPr name="Freeform 18" id="18"/>
          <p:cNvSpPr/>
          <p:nvPr/>
        </p:nvSpPr>
        <p:spPr>
          <a:xfrm flipH="false" flipV="false" rot="-10580377">
            <a:off x="14596604" y="2937465"/>
            <a:ext cx="12102934" cy="12419055"/>
          </a:xfrm>
          <a:custGeom>
            <a:avLst/>
            <a:gdLst/>
            <a:ahLst/>
            <a:cxnLst/>
            <a:rect r="r" b="b" t="t" l="l"/>
            <a:pathLst>
              <a:path h="12419055" w="12102934">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13182822" y="4821179"/>
            <a:ext cx="3145217" cy="3434885"/>
            <a:chOff x="0" y="0"/>
            <a:chExt cx="862412" cy="941838"/>
          </a:xfrm>
        </p:grpSpPr>
        <p:sp>
          <p:nvSpPr>
            <p:cNvPr name="Freeform 20" id="20"/>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21" id="21"/>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22" id="22"/>
          <p:cNvGrpSpPr>
            <a:grpSpLocks noChangeAspect="true"/>
          </p:cNvGrpSpPr>
          <p:nvPr/>
        </p:nvGrpSpPr>
        <p:grpSpPr>
          <a:xfrm rot="0">
            <a:off x="13370109" y="3655690"/>
            <a:ext cx="2706695" cy="2696122"/>
            <a:chOff x="0" y="0"/>
            <a:chExt cx="6502400" cy="6477000"/>
          </a:xfrm>
        </p:grpSpPr>
        <p:sp>
          <p:nvSpPr>
            <p:cNvPr name="Freeform 23" id="2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366" r="223" b="-366"/>
              </a:stretch>
            </a:blipFill>
          </p:spPr>
        </p:sp>
        <p:sp>
          <p:nvSpPr>
            <p:cNvPr name="Freeform 24" id="2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25" id="25"/>
          <p:cNvSpPr/>
          <p:nvPr/>
        </p:nvSpPr>
        <p:spPr>
          <a:xfrm flipH="false" flipV="false" rot="0">
            <a:off x="13182822"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6"/>
            <a:stretch>
              <a:fillRect l="0" t="-86495" r="0" b="0"/>
            </a:stretch>
          </a:blipFill>
        </p:spPr>
      </p:sp>
      <p:sp>
        <p:nvSpPr>
          <p:cNvPr name="Freeform 26" id="26"/>
          <p:cNvSpPr/>
          <p:nvPr/>
        </p:nvSpPr>
        <p:spPr>
          <a:xfrm flipH="false" flipV="false" rot="0">
            <a:off x="13804097" y="8030085"/>
            <a:ext cx="3145217" cy="333081"/>
          </a:xfrm>
          <a:custGeom>
            <a:avLst/>
            <a:gdLst/>
            <a:ahLst/>
            <a:cxnLst/>
            <a:rect r="r" b="b" t="t" l="l"/>
            <a:pathLst>
              <a:path h="333081" w="3145217">
                <a:moveTo>
                  <a:pt x="0" y="0"/>
                </a:moveTo>
                <a:lnTo>
                  <a:pt x="3145218" y="0"/>
                </a:lnTo>
                <a:lnTo>
                  <a:pt x="3145218" y="333081"/>
                </a:lnTo>
                <a:lnTo>
                  <a:pt x="0" y="333081"/>
                </a:lnTo>
                <a:lnTo>
                  <a:pt x="0" y="0"/>
                </a:lnTo>
                <a:close/>
              </a:path>
            </a:pathLst>
          </a:custGeom>
          <a:blipFill>
            <a:blip r:embed="rId6"/>
            <a:stretch>
              <a:fillRect l="0" t="-86495" r="0" b="0"/>
            </a:stretch>
          </a:blipFill>
        </p:spPr>
      </p:sp>
      <p:grpSp>
        <p:nvGrpSpPr>
          <p:cNvPr name="Group 27" id="27"/>
          <p:cNvGrpSpPr/>
          <p:nvPr/>
        </p:nvGrpSpPr>
        <p:grpSpPr>
          <a:xfrm rot="0">
            <a:off x="1576466" y="4821179"/>
            <a:ext cx="3145217" cy="3434885"/>
            <a:chOff x="0" y="0"/>
            <a:chExt cx="862412" cy="941838"/>
          </a:xfrm>
        </p:grpSpPr>
        <p:sp>
          <p:nvSpPr>
            <p:cNvPr name="Freeform 28" id="28"/>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29" id="29"/>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30" id="30"/>
          <p:cNvGrpSpPr>
            <a:grpSpLocks noChangeAspect="true"/>
          </p:cNvGrpSpPr>
          <p:nvPr/>
        </p:nvGrpSpPr>
        <p:grpSpPr>
          <a:xfrm rot="0">
            <a:off x="1763754" y="3655690"/>
            <a:ext cx="2706695" cy="2696122"/>
            <a:chOff x="0" y="0"/>
            <a:chExt cx="6502400" cy="6477000"/>
          </a:xfrm>
        </p:grpSpPr>
        <p:sp>
          <p:nvSpPr>
            <p:cNvPr name="Freeform 31" id="3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0" r="223" b="0"/>
              </a:stretch>
            </a:blipFill>
          </p:spPr>
        </p:sp>
        <p:sp>
          <p:nvSpPr>
            <p:cNvPr name="Freeform 32" id="3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33" id="33"/>
          <p:cNvSpPr/>
          <p:nvPr/>
        </p:nvSpPr>
        <p:spPr>
          <a:xfrm flipH="false" flipV="false" rot="0">
            <a:off x="1576466" y="8256064"/>
            <a:ext cx="3145217" cy="333081"/>
          </a:xfrm>
          <a:custGeom>
            <a:avLst/>
            <a:gdLst/>
            <a:ahLst/>
            <a:cxnLst/>
            <a:rect r="r" b="b" t="t" l="l"/>
            <a:pathLst>
              <a:path h="333081" w="3145217">
                <a:moveTo>
                  <a:pt x="0" y="0"/>
                </a:moveTo>
                <a:lnTo>
                  <a:pt x="3145218" y="0"/>
                </a:lnTo>
                <a:lnTo>
                  <a:pt x="3145218" y="333081"/>
                </a:lnTo>
                <a:lnTo>
                  <a:pt x="0" y="333081"/>
                </a:lnTo>
                <a:lnTo>
                  <a:pt x="0" y="0"/>
                </a:lnTo>
                <a:close/>
              </a:path>
            </a:pathLst>
          </a:custGeom>
          <a:blipFill>
            <a:blip r:embed="rId6"/>
            <a:stretch>
              <a:fillRect l="0" t="-86495" r="0" b="0"/>
            </a:stretch>
          </a:blipFill>
        </p:spPr>
      </p:sp>
      <p:sp>
        <p:nvSpPr>
          <p:cNvPr name="TextBox 34" id="34"/>
          <p:cNvSpPr txBox="true"/>
          <p:nvPr/>
        </p:nvSpPr>
        <p:spPr>
          <a:xfrm rot="0">
            <a:off x="13560164"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12021002016067</a:t>
            </a:r>
          </a:p>
        </p:txBody>
      </p:sp>
      <p:sp>
        <p:nvSpPr>
          <p:cNvPr name="TextBox 35" id="35"/>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OUR TEAM</a:t>
            </a:r>
          </a:p>
        </p:txBody>
      </p:sp>
      <p:sp>
        <p:nvSpPr>
          <p:cNvPr name="TextBox 36" id="36"/>
          <p:cNvSpPr txBox="true"/>
          <p:nvPr/>
        </p:nvSpPr>
        <p:spPr>
          <a:xfrm rot="0">
            <a:off x="5889652" y="6558496"/>
            <a:ext cx="2257081"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Subhadeep</a:t>
            </a:r>
          </a:p>
          <a:p>
            <a:pPr algn="ctr">
              <a:lnSpc>
                <a:spcPts val="3286"/>
              </a:lnSpc>
            </a:pPr>
            <a:r>
              <a:rPr lang="en-US" sz="2738" spc="136">
                <a:solidFill>
                  <a:srgbClr val="FFFBFB"/>
                </a:solidFill>
                <a:latin typeface="DM Sans"/>
              </a:rPr>
              <a:t>Chakraborty</a:t>
            </a:r>
          </a:p>
        </p:txBody>
      </p:sp>
      <p:sp>
        <p:nvSpPr>
          <p:cNvPr name="TextBox 37" id="37"/>
          <p:cNvSpPr txBox="true"/>
          <p:nvPr/>
        </p:nvSpPr>
        <p:spPr>
          <a:xfrm rot="0">
            <a:off x="5822925" y="7488242"/>
            <a:ext cx="2516641"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12021002020028</a:t>
            </a:r>
          </a:p>
        </p:txBody>
      </p:sp>
      <p:sp>
        <p:nvSpPr>
          <p:cNvPr name="TextBox 38" id="38"/>
          <p:cNvSpPr txBox="true"/>
          <p:nvPr/>
        </p:nvSpPr>
        <p:spPr>
          <a:xfrm rot="0">
            <a:off x="9748346" y="6558496"/>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Soumili</a:t>
            </a:r>
          </a:p>
          <a:p>
            <a:pPr algn="ctr">
              <a:lnSpc>
                <a:spcPts val="3286"/>
              </a:lnSpc>
            </a:pPr>
            <a:r>
              <a:rPr lang="en-US" sz="2738" spc="136">
                <a:solidFill>
                  <a:srgbClr val="FFFBFB"/>
                </a:solidFill>
                <a:latin typeface="DM Sans"/>
              </a:rPr>
              <a:t>Chakraborty</a:t>
            </a:r>
          </a:p>
        </p:txBody>
      </p:sp>
      <p:sp>
        <p:nvSpPr>
          <p:cNvPr name="TextBox 39" id="39"/>
          <p:cNvSpPr txBox="true"/>
          <p:nvPr/>
        </p:nvSpPr>
        <p:spPr>
          <a:xfrm rot="0">
            <a:off x="9692043"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12021002016065</a:t>
            </a:r>
          </a:p>
        </p:txBody>
      </p:sp>
      <p:sp>
        <p:nvSpPr>
          <p:cNvPr name="TextBox 40" id="40"/>
          <p:cNvSpPr txBox="true"/>
          <p:nvPr/>
        </p:nvSpPr>
        <p:spPr>
          <a:xfrm rot="0">
            <a:off x="13750817" y="6558496"/>
            <a:ext cx="2009227"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Diptendu Majumdar</a:t>
            </a:r>
          </a:p>
        </p:txBody>
      </p:sp>
      <p:sp>
        <p:nvSpPr>
          <p:cNvPr name="TextBox 41" id="41"/>
          <p:cNvSpPr txBox="true"/>
          <p:nvPr/>
        </p:nvSpPr>
        <p:spPr>
          <a:xfrm rot="0">
            <a:off x="2020534" y="6558496"/>
            <a:ext cx="2257081"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Ankur Chanda</a:t>
            </a:r>
          </a:p>
        </p:txBody>
      </p:sp>
      <p:sp>
        <p:nvSpPr>
          <p:cNvPr name="TextBox 42" id="42"/>
          <p:cNvSpPr txBox="true"/>
          <p:nvPr/>
        </p:nvSpPr>
        <p:spPr>
          <a:xfrm rot="0">
            <a:off x="1953808"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12021002016076</a:t>
            </a:r>
          </a:p>
        </p:txBody>
      </p:sp>
      <p:sp>
        <p:nvSpPr>
          <p:cNvPr name="TextBox 43" id="43"/>
          <p:cNvSpPr txBox="true"/>
          <p:nvPr/>
        </p:nvSpPr>
        <p:spPr>
          <a:xfrm rot="0">
            <a:off x="4572057" y="8655820"/>
            <a:ext cx="903434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Dept. of CSE(AIML) 3rd Year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163000" y="3442596"/>
            <a:ext cx="4473739" cy="636748"/>
            <a:chOff x="0" y="0"/>
            <a:chExt cx="1178269" cy="167703"/>
          </a:xfrm>
        </p:grpSpPr>
        <p:sp>
          <p:nvSpPr>
            <p:cNvPr name="Freeform 9" id="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0" id="1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Mission</a:t>
              </a:r>
            </a:p>
          </p:txBody>
        </p:sp>
      </p:grpSp>
      <p:grpSp>
        <p:nvGrpSpPr>
          <p:cNvPr name="Group 11" id="11"/>
          <p:cNvGrpSpPr/>
          <p:nvPr/>
        </p:nvGrpSpPr>
        <p:grpSpPr>
          <a:xfrm rot="0">
            <a:off x="7034394" y="3442596"/>
            <a:ext cx="9190325" cy="2875899"/>
            <a:chOff x="0" y="0"/>
            <a:chExt cx="1774801" cy="555383"/>
          </a:xfrm>
        </p:grpSpPr>
        <p:sp>
          <p:nvSpPr>
            <p:cNvPr name="Freeform 12" id="12"/>
            <p:cNvSpPr/>
            <p:nvPr/>
          </p:nvSpPr>
          <p:spPr>
            <a:xfrm flipH="false" flipV="false" rot="0">
              <a:off x="0" y="0"/>
              <a:ext cx="1774801" cy="555383"/>
            </a:xfrm>
            <a:custGeom>
              <a:avLst/>
              <a:gdLst/>
              <a:ahLst/>
              <a:cxnLst/>
              <a:rect r="r" b="b" t="t" l="l"/>
              <a:pathLst>
                <a:path h="555383" w="1774801">
                  <a:moveTo>
                    <a:pt x="0" y="0"/>
                  </a:moveTo>
                  <a:lnTo>
                    <a:pt x="1774801" y="0"/>
                  </a:lnTo>
                  <a:lnTo>
                    <a:pt x="1774801" y="555383"/>
                  </a:lnTo>
                  <a:lnTo>
                    <a:pt x="0" y="555383"/>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28575"/>
              <a:ext cx="1774801" cy="583958"/>
            </a:xfrm>
            <a:prstGeom prst="rect">
              <a:avLst/>
            </a:prstGeom>
          </p:spPr>
          <p:txBody>
            <a:bodyPr anchor="ctr" rtlCol="false" tIns="50800" lIns="50800" bIns="50800" rIns="50800"/>
            <a:lstStyle/>
            <a:p>
              <a:pPr algn="ctr">
                <a:lnSpc>
                  <a:spcPts val="3119"/>
                </a:lnSpc>
              </a:pPr>
            </a:p>
          </p:txBody>
        </p:sp>
      </p:grpSp>
      <p:grpSp>
        <p:nvGrpSpPr>
          <p:cNvPr name="Group 14" id="14"/>
          <p:cNvGrpSpPr/>
          <p:nvPr/>
        </p:nvGrpSpPr>
        <p:grpSpPr>
          <a:xfrm rot="0">
            <a:off x="11410691" y="6504266"/>
            <a:ext cx="4814027" cy="636748"/>
            <a:chOff x="0" y="0"/>
            <a:chExt cx="1267892" cy="167703"/>
          </a:xfrm>
        </p:grpSpPr>
        <p:sp>
          <p:nvSpPr>
            <p:cNvPr name="Freeform 15" id="15"/>
            <p:cNvSpPr/>
            <p:nvPr/>
          </p:nvSpPr>
          <p:spPr>
            <a:xfrm flipH="false" flipV="false" rot="0">
              <a:off x="0" y="0"/>
              <a:ext cx="1267892" cy="167703"/>
            </a:xfrm>
            <a:custGeom>
              <a:avLst/>
              <a:gdLst/>
              <a:ahLst/>
              <a:cxnLst/>
              <a:rect r="r" b="b" t="t" l="l"/>
              <a:pathLst>
                <a:path h="167703" w="1267892">
                  <a:moveTo>
                    <a:pt x="0" y="0"/>
                  </a:moveTo>
                  <a:lnTo>
                    <a:pt x="1267892" y="0"/>
                  </a:lnTo>
                  <a:lnTo>
                    <a:pt x="1267892" y="167703"/>
                  </a:lnTo>
                  <a:lnTo>
                    <a:pt x="0" y="167703"/>
                  </a:lnTo>
                  <a:close/>
                </a:path>
              </a:pathLst>
            </a:custGeom>
            <a:solidFill>
              <a:srgbClr val="1A1A1A"/>
            </a:solidFill>
          </p:spPr>
        </p:sp>
        <p:sp>
          <p:nvSpPr>
            <p:cNvPr name="TextBox 16" id="16"/>
            <p:cNvSpPr txBox="true"/>
            <p:nvPr/>
          </p:nvSpPr>
          <p:spPr>
            <a:xfrm>
              <a:off x="0" y="-57150"/>
              <a:ext cx="1267892"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Vision</a:t>
              </a:r>
            </a:p>
          </p:txBody>
        </p:sp>
      </p:grpSp>
      <p:grpSp>
        <p:nvGrpSpPr>
          <p:cNvPr name="Group 17" id="17"/>
          <p:cNvGrpSpPr/>
          <p:nvPr/>
        </p:nvGrpSpPr>
        <p:grpSpPr>
          <a:xfrm rot="0">
            <a:off x="2179166" y="6572062"/>
            <a:ext cx="9034431" cy="2978421"/>
            <a:chOff x="0" y="0"/>
            <a:chExt cx="1744696" cy="575182"/>
          </a:xfrm>
        </p:grpSpPr>
        <p:sp>
          <p:nvSpPr>
            <p:cNvPr name="Freeform 18" id="18"/>
            <p:cNvSpPr/>
            <p:nvPr/>
          </p:nvSpPr>
          <p:spPr>
            <a:xfrm flipH="false" flipV="false" rot="0">
              <a:off x="0" y="0"/>
              <a:ext cx="1744696" cy="575182"/>
            </a:xfrm>
            <a:custGeom>
              <a:avLst/>
              <a:gdLst/>
              <a:ahLst/>
              <a:cxnLst/>
              <a:rect r="r" b="b" t="t" l="l"/>
              <a:pathLst>
                <a:path h="575182" w="1744696">
                  <a:moveTo>
                    <a:pt x="0" y="0"/>
                  </a:moveTo>
                  <a:lnTo>
                    <a:pt x="1744696" y="0"/>
                  </a:lnTo>
                  <a:lnTo>
                    <a:pt x="1744696" y="575182"/>
                  </a:lnTo>
                  <a:lnTo>
                    <a:pt x="0" y="575182"/>
                  </a:lnTo>
                  <a:close/>
                </a:path>
              </a:pathLst>
            </a:custGeom>
            <a:solidFill>
              <a:srgbClr val="000000">
                <a:alpha val="0"/>
              </a:srgbClr>
            </a:solidFill>
            <a:ln w="38100" cap="sq">
              <a:solidFill>
                <a:srgbClr val="000000"/>
              </a:solidFill>
              <a:prstDash val="solid"/>
              <a:miter/>
            </a:ln>
          </p:spPr>
        </p:sp>
        <p:sp>
          <p:nvSpPr>
            <p:cNvPr name="TextBox 19" id="19"/>
            <p:cNvSpPr txBox="true"/>
            <p:nvPr/>
          </p:nvSpPr>
          <p:spPr>
            <a:xfrm>
              <a:off x="0" y="-19050"/>
              <a:ext cx="1744696" cy="594232"/>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false" rot="0">
            <a:off x="2163000" y="4079343"/>
            <a:ext cx="4473739" cy="2220356"/>
          </a:xfrm>
          <a:custGeom>
            <a:avLst/>
            <a:gdLst/>
            <a:ahLst/>
            <a:cxnLst/>
            <a:rect r="r" b="b" t="t" l="l"/>
            <a:pathLst>
              <a:path h="2220356" w="4473739">
                <a:moveTo>
                  <a:pt x="0" y="0"/>
                </a:moveTo>
                <a:lnTo>
                  <a:pt x="4473739" y="0"/>
                </a:lnTo>
                <a:lnTo>
                  <a:pt x="4473739" y="2220356"/>
                </a:lnTo>
                <a:lnTo>
                  <a:pt x="0" y="2220356"/>
                </a:lnTo>
                <a:lnTo>
                  <a:pt x="0" y="0"/>
                </a:lnTo>
                <a:close/>
              </a:path>
            </a:pathLst>
          </a:custGeom>
          <a:blipFill>
            <a:blip r:embed="rId5"/>
            <a:stretch>
              <a:fillRect l="0" t="-1290" r="-1333" b="-13557"/>
            </a:stretch>
          </a:blipFill>
        </p:spPr>
      </p:sp>
      <p:sp>
        <p:nvSpPr>
          <p:cNvPr name="Freeform 21" id="21"/>
          <p:cNvSpPr/>
          <p:nvPr/>
        </p:nvSpPr>
        <p:spPr>
          <a:xfrm flipH="false" flipV="false" rot="0">
            <a:off x="11410691" y="7141014"/>
            <a:ext cx="4814027" cy="2409469"/>
          </a:xfrm>
          <a:custGeom>
            <a:avLst/>
            <a:gdLst/>
            <a:ahLst/>
            <a:cxnLst/>
            <a:rect r="r" b="b" t="t" l="l"/>
            <a:pathLst>
              <a:path h="2409469" w="4814027">
                <a:moveTo>
                  <a:pt x="0" y="0"/>
                </a:moveTo>
                <a:lnTo>
                  <a:pt x="4814028" y="0"/>
                </a:lnTo>
                <a:lnTo>
                  <a:pt x="4814028" y="2409469"/>
                </a:lnTo>
                <a:lnTo>
                  <a:pt x="0" y="2409469"/>
                </a:lnTo>
                <a:lnTo>
                  <a:pt x="0" y="0"/>
                </a:lnTo>
                <a:close/>
              </a:path>
            </a:pathLst>
          </a:custGeom>
          <a:blipFill>
            <a:blip r:embed="rId6"/>
            <a:stretch>
              <a:fillRect l="0" t="0" r="0" b="-15573"/>
            </a:stretch>
          </a:blipFill>
        </p:spPr>
      </p:sp>
      <p:sp>
        <p:nvSpPr>
          <p:cNvPr name="TextBox 22" id="22"/>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PROBLEM STATEMENT</a:t>
            </a:r>
          </a:p>
        </p:txBody>
      </p:sp>
      <p:sp>
        <p:nvSpPr>
          <p:cNvPr name="TextBox 23" id="23"/>
          <p:cNvSpPr txBox="true"/>
          <p:nvPr/>
        </p:nvSpPr>
        <p:spPr>
          <a:xfrm rot="0">
            <a:off x="2440166" y="6589060"/>
            <a:ext cx="8773431" cy="2818728"/>
          </a:xfrm>
          <a:prstGeom prst="rect">
            <a:avLst/>
          </a:prstGeom>
        </p:spPr>
        <p:txBody>
          <a:bodyPr anchor="t" rtlCol="false" tIns="0" lIns="0" bIns="0" rIns="0">
            <a:spAutoFit/>
          </a:bodyPr>
          <a:lstStyle/>
          <a:p>
            <a:pPr marL="440884" indent="-220442" lvl="1">
              <a:lnSpc>
                <a:spcPts val="2818"/>
              </a:lnSpc>
              <a:buFont typeface="Arial"/>
              <a:buChar char="•"/>
            </a:pPr>
            <a:r>
              <a:rPr lang="en-US" sz="2042" spc="200">
                <a:solidFill>
                  <a:srgbClr val="231F20"/>
                </a:solidFill>
                <a:latin typeface="DM Sans Bold"/>
              </a:rPr>
              <a:t>Preventing Equipment Failures:</a:t>
            </a:r>
            <a:r>
              <a:rPr lang="en-US" sz="2042" spc="200">
                <a:solidFill>
                  <a:srgbClr val="231F20"/>
                </a:solidFill>
                <a:latin typeface="DM Sans"/>
              </a:rPr>
              <a:t> The ultimate goal is to preemptively detect and address irregularities in data, preventing costly equipment failures and associated downtime.</a:t>
            </a:r>
          </a:p>
          <a:p>
            <a:pPr marL="440884" indent="-220442" lvl="1">
              <a:lnSpc>
                <a:spcPts val="2818"/>
              </a:lnSpc>
              <a:buFont typeface="Arial"/>
              <a:buChar char="•"/>
            </a:pPr>
            <a:r>
              <a:rPr lang="en-US" sz="2042" spc="200">
                <a:solidFill>
                  <a:srgbClr val="231F20"/>
                </a:solidFill>
                <a:latin typeface="DM Sans Bold"/>
              </a:rPr>
              <a:t>Anomaly Detection Systems</a:t>
            </a:r>
            <a:r>
              <a:rPr lang="en-US" sz="2042" spc="200">
                <a:solidFill>
                  <a:srgbClr val="231F20"/>
                </a:solidFill>
                <a:latin typeface="DM Sans"/>
              </a:rPr>
              <a:t>: Emphasizes the primary objective of the project, which is to create sophisticated, systems capable of identifying anomalies in industrial IoT data.</a:t>
            </a:r>
          </a:p>
        </p:txBody>
      </p:sp>
      <p:sp>
        <p:nvSpPr>
          <p:cNvPr name="TextBox 24" id="24"/>
          <p:cNvSpPr txBox="true"/>
          <p:nvPr/>
        </p:nvSpPr>
        <p:spPr>
          <a:xfrm rot="0">
            <a:off x="7290235" y="3751444"/>
            <a:ext cx="9148371" cy="2548255"/>
          </a:xfrm>
          <a:prstGeom prst="rect">
            <a:avLst/>
          </a:prstGeom>
        </p:spPr>
        <p:txBody>
          <a:bodyPr anchor="t" rtlCol="false" tIns="0" lIns="0" bIns="0" rIns="0">
            <a:spAutoFit/>
          </a:bodyPr>
          <a:lstStyle/>
          <a:p>
            <a:pPr>
              <a:lnSpc>
                <a:spcPts val="3380"/>
              </a:lnSpc>
            </a:pPr>
            <a:r>
              <a:rPr lang="en-US" sz="2600">
                <a:solidFill>
                  <a:srgbClr val="000000"/>
                </a:solidFill>
                <a:latin typeface="Open Sauce Bold"/>
              </a:rPr>
              <a:t>Automated Anomaly Detection in Industrial IoT:</a:t>
            </a:r>
            <a:r>
              <a:rPr lang="en-US" sz="2600">
                <a:solidFill>
                  <a:srgbClr val="000000"/>
                </a:solidFill>
                <a:latin typeface="Open Sauce"/>
              </a:rPr>
              <a:t> </a:t>
            </a:r>
          </a:p>
          <a:p>
            <a:pPr>
              <a:lnSpc>
                <a:spcPts val="3380"/>
              </a:lnSpc>
            </a:pPr>
          </a:p>
          <a:p>
            <a:pPr>
              <a:lnSpc>
                <a:spcPts val="3380"/>
              </a:lnSpc>
            </a:pPr>
            <a:r>
              <a:rPr lang="en-US" sz="2600">
                <a:solidFill>
                  <a:srgbClr val="000000"/>
                </a:solidFill>
                <a:latin typeface="Open Sauce"/>
              </a:rPr>
              <a:t>Creating anomaly detection systems</a:t>
            </a:r>
          </a:p>
          <a:p>
            <a:pPr>
              <a:lnSpc>
                <a:spcPts val="3380"/>
              </a:lnSpc>
            </a:pPr>
            <a:r>
              <a:rPr lang="en-US" sz="2600">
                <a:solidFill>
                  <a:srgbClr val="000000"/>
                </a:solidFill>
                <a:latin typeface="Open Sauce"/>
              </a:rPr>
              <a:t>to identify irregularities in industrial IoT data, potentially preventing equipment failures.</a:t>
            </a:r>
          </a:p>
          <a:p>
            <a:pPr>
              <a:lnSpc>
                <a:spcPts val="33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51284" y="2255194"/>
            <a:ext cx="13536997" cy="3464642"/>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WHAT IS ANOMALY</a:t>
            </a:r>
          </a:p>
          <a:p>
            <a:pPr>
              <a:lnSpc>
                <a:spcPts val="13948"/>
              </a:lnSpc>
            </a:pPr>
          </a:p>
        </p:txBody>
      </p:sp>
      <p:sp>
        <p:nvSpPr>
          <p:cNvPr name="Freeform 4" id="4"/>
          <p:cNvSpPr/>
          <p:nvPr/>
        </p:nvSpPr>
        <p:spPr>
          <a:xfrm flipH="false" flipV="false" rot="0">
            <a:off x="13797578" y="-4054576"/>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893345" y="4627578"/>
            <a:ext cx="11092124" cy="3655739"/>
          </a:xfrm>
          <a:prstGeom prst="rect">
            <a:avLst/>
          </a:prstGeom>
        </p:spPr>
        <p:txBody>
          <a:bodyPr anchor="t" rtlCol="false" tIns="0" lIns="0" bIns="0" rIns="0">
            <a:spAutoFit/>
          </a:bodyPr>
          <a:lstStyle/>
          <a:p>
            <a:pPr>
              <a:lnSpc>
                <a:spcPts val="4137"/>
              </a:lnSpc>
            </a:pPr>
            <a:r>
              <a:rPr lang="en-US" sz="2998" spc="293">
                <a:solidFill>
                  <a:srgbClr val="F5FFF5"/>
                </a:solidFill>
                <a:latin typeface="DM Sans"/>
              </a:rPr>
              <a:t>In machine learning and data mining, anomaly detection is the task of identifying the rare items, events or observations which are suspicious and seem different from the majority of the data. These anomalies can indicate some kind of problems such as fraudulent transactions</a:t>
            </a:r>
            <a:r>
              <a:rPr lang="en-US" sz="2998" spc="293">
                <a:solidFill>
                  <a:srgbClr val="F5FFF5"/>
                </a:solidFill>
                <a:latin typeface="DM Sans"/>
              </a:rPr>
              <a:t>, medical problems, failure of industrial equipment, etc.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538206" y="3378112"/>
            <a:ext cx="5020749" cy="4025897"/>
            <a:chOff x="0" y="0"/>
            <a:chExt cx="1075555" cy="862436"/>
          </a:xfrm>
        </p:grpSpPr>
        <p:sp>
          <p:nvSpPr>
            <p:cNvPr name="Freeform 5" id="5"/>
            <p:cNvSpPr/>
            <p:nvPr/>
          </p:nvSpPr>
          <p:spPr>
            <a:xfrm flipH="false" flipV="false" rot="0">
              <a:off x="0" y="0"/>
              <a:ext cx="1075555" cy="862436"/>
            </a:xfrm>
            <a:custGeom>
              <a:avLst/>
              <a:gdLst/>
              <a:ahLst/>
              <a:cxnLst/>
              <a:rect r="r" b="b" t="t" l="l"/>
              <a:pathLst>
                <a:path h="862436" w="1075555">
                  <a:moveTo>
                    <a:pt x="47802" y="0"/>
                  </a:moveTo>
                  <a:lnTo>
                    <a:pt x="1027754" y="0"/>
                  </a:lnTo>
                  <a:cubicBezTo>
                    <a:pt x="1054154" y="0"/>
                    <a:pt x="1075555" y="21401"/>
                    <a:pt x="1075555" y="47802"/>
                  </a:cubicBezTo>
                  <a:lnTo>
                    <a:pt x="1075555" y="814634"/>
                  </a:lnTo>
                  <a:cubicBezTo>
                    <a:pt x="1075555" y="841035"/>
                    <a:pt x="1054154" y="862436"/>
                    <a:pt x="1027754" y="862436"/>
                  </a:cubicBezTo>
                  <a:lnTo>
                    <a:pt x="47802" y="862436"/>
                  </a:lnTo>
                  <a:cubicBezTo>
                    <a:pt x="21401" y="862436"/>
                    <a:pt x="0" y="841035"/>
                    <a:pt x="0" y="814634"/>
                  </a:cubicBezTo>
                  <a:lnTo>
                    <a:pt x="0" y="47802"/>
                  </a:lnTo>
                  <a:cubicBezTo>
                    <a:pt x="0" y="21401"/>
                    <a:pt x="21401" y="0"/>
                    <a:pt x="47802" y="0"/>
                  </a:cubicBezTo>
                  <a:close/>
                </a:path>
              </a:pathLst>
            </a:custGeom>
            <a:solidFill>
              <a:srgbClr val="FFFFFF">
                <a:alpha val="98824"/>
              </a:srgbClr>
            </a:solidFill>
          </p:spPr>
        </p:sp>
        <p:sp>
          <p:nvSpPr>
            <p:cNvPr name="TextBox 6" id="6"/>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3538206" y="7591377"/>
            <a:ext cx="5020749" cy="1450386"/>
            <a:chOff x="0" y="0"/>
            <a:chExt cx="1075555" cy="310705"/>
          </a:xfrm>
        </p:grpSpPr>
        <p:sp>
          <p:nvSpPr>
            <p:cNvPr name="Freeform 8" id="8"/>
            <p:cNvSpPr/>
            <p:nvPr/>
          </p:nvSpPr>
          <p:spPr>
            <a:xfrm flipH="false" flipV="false" rot="0">
              <a:off x="0" y="0"/>
              <a:ext cx="1075555" cy="310705"/>
            </a:xfrm>
            <a:custGeom>
              <a:avLst/>
              <a:gdLst/>
              <a:ahLst/>
              <a:cxnLst/>
              <a:rect r="r" b="b" t="t" l="l"/>
              <a:pathLst>
                <a:path h="310705" w="1075555">
                  <a:moveTo>
                    <a:pt x="47802" y="0"/>
                  </a:moveTo>
                  <a:lnTo>
                    <a:pt x="1027754" y="0"/>
                  </a:lnTo>
                  <a:cubicBezTo>
                    <a:pt x="1054154" y="0"/>
                    <a:pt x="1075555" y="21401"/>
                    <a:pt x="1075555" y="47802"/>
                  </a:cubicBezTo>
                  <a:lnTo>
                    <a:pt x="1075555" y="262903"/>
                  </a:lnTo>
                  <a:cubicBezTo>
                    <a:pt x="1075555" y="275581"/>
                    <a:pt x="1070519" y="287739"/>
                    <a:pt x="1061554" y="296704"/>
                  </a:cubicBezTo>
                  <a:cubicBezTo>
                    <a:pt x="1052590" y="305668"/>
                    <a:pt x="1040431" y="310705"/>
                    <a:pt x="1027754" y="310705"/>
                  </a:cubicBezTo>
                  <a:lnTo>
                    <a:pt x="47802" y="310705"/>
                  </a:lnTo>
                  <a:cubicBezTo>
                    <a:pt x="21401" y="310705"/>
                    <a:pt x="0" y="289303"/>
                    <a:pt x="0" y="262903"/>
                  </a:cubicBezTo>
                  <a:lnTo>
                    <a:pt x="0" y="47802"/>
                  </a:lnTo>
                  <a:cubicBezTo>
                    <a:pt x="0" y="21401"/>
                    <a:pt x="21401" y="0"/>
                    <a:pt x="47802" y="0"/>
                  </a:cubicBezTo>
                  <a:close/>
                </a:path>
              </a:pathLst>
            </a:custGeom>
            <a:solidFill>
              <a:srgbClr val="FFFFFF">
                <a:alpha val="98824"/>
              </a:srgbClr>
            </a:solidFill>
          </p:spPr>
        </p:sp>
        <p:sp>
          <p:nvSpPr>
            <p:cNvPr name="TextBox 9" id="9"/>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0344351" y="3396587"/>
            <a:ext cx="5004371" cy="4012764"/>
            <a:chOff x="0" y="0"/>
            <a:chExt cx="1075555" cy="862436"/>
          </a:xfrm>
        </p:grpSpPr>
        <p:sp>
          <p:nvSpPr>
            <p:cNvPr name="Freeform 11" id="11"/>
            <p:cNvSpPr/>
            <p:nvPr/>
          </p:nvSpPr>
          <p:spPr>
            <a:xfrm flipH="false" flipV="false" rot="0">
              <a:off x="0" y="0"/>
              <a:ext cx="1075555" cy="862436"/>
            </a:xfrm>
            <a:custGeom>
              <a:avLst/>
              <a:gdLst/>
              <a:ahLst/>
              <a:cxnLst/>
              <a:rect r="r" b="b" t="t" l="l"/>
              <a:pathLst>
                <a:path h="862436" w="1075555">
                  <a:moveTo>
                    <a:pt x="47958" y="0"/>
                  </a:moveTo>
                  <a:lnTo>
                    <a:pt x="1027597" y="0"/>
                  </a:lnTo>
                  <a:cubicBezTo>
                    <a:pt x="1054084" y="0"/>
                    <a:pt x="1075555" y="21472"/>
                    <a:pt x="1075555" y="47958"/>
                  </a:cubicBezTo>
                  <a:lnTo>
                    <a:pt x="1075555" y="814478"/>
                  </a:lnTo>
                  <a:cubicBezTo>
                    <a:pt x="1075555" y="840964"/>
                    <a:pt x="1054084" y="862436"/>
                    <a:pt x="1027597" y="862436"/>
                  </a:cubicBezTo>
                  <a:lnTo>
                    <a:pt x="47958" y="862436"/>
                  </a:lnTo>
                  <a:cubicBezTo>
                    <a:pt x="21472" y="862436"/>
                    <a:pt x="0" y="840964"/>
                    <a:pt x="0" y="814478"/>
                  </a:cubicBezTo>
                  <a:lnTo>
                    <a:pt x="0" y="47958"/>
                  </a:lnTo>
                  <a:cubicBezTo>
                    <a:pt x="0" y="21472"/>
                    <a:pt x="21472" y="0"/>
                    <a:pt x="47958" y="0"/>
                  </a:cubicBezTo>
                  <a:close/>
                </a:path>
              </a:pathLst>
            </a:custGeom>
            <a:solidFill>
              <a:srgbClr val="FFFFFF">
                <a:alpha val="98824"/>
              </a:srgbClr>
            </a:solidFill>
          </p:spPr>
        </p:sp>
        <p:sp>
          <p:nvSpPr>
            <p:cNvPr name="TextBox 12" id="12"/>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0344351" y="7596108"/>
            <a:ext cx="5004371" cy="1445654"/>
            <a:chOff x="0" y="0"/>
            <a:chExt cx="1075555" cy="310705"/>
          </a:xfrm>
        </p:grpSpPr>
        <p:sp>
          <p:nvSpPr>
            <p:cNvPr name="Freeform 14" id="14"/>
            <p:cNvSpPr/>
            <p:nvPr/>
          </p:nvSpPr>
          <p:spPr>
            <a:xfrm flipH="false" flipV="false" rot="0">
              <a:off x="0" y="0"/>
              <a:ext cx="1075555" cy="310705"/>
            </a:xfrm>
            <a:custGeom>
              <a:avLst/>
              <a:gdLst/>
              <a:ahLst/>
              <a:cxnLst/>
              <a:rect r="r" b="b" t="t" l="l"/>
              <a:pathLst>
                <a:path h="310705" w="1075555">
                  <a:moveTo>
                    <a:pt x="47958" y="0"/>
                  </a:moveTo>
                  <a:lnTo>
                    <a:pt x="1027597" y="0"/>
                  </a:lnTo>
                  <a:cubicBezTo>
                    <a:pt x="1054084" y="0"/>
                    <a:pt x="1075555" y="21472"/>
                    <a:pt x="1075555" y="47958"/>
                  </a:cubicBezTo>
                  <a:lnTo>
                    <a:pt x="1075555" y="262747"/>
                  </a:lnTo>
                  <a:cubicBezTo>
                    <a:pt x="1075555" y="289233"/>
                    <a:pt x="1054084" y="310705"/>
                    <a:pt x="1027597" y="310705"/>
                  </a:cubicBezTo>
                  <a:lnTo>
                    <a:pt x="47958" y="310705"/>
                  </a:lnTo>
                  <a:cubicBezTo>
                    <a:pt x="21472" y="310705"/>
                    <a:pt x="0" y="289233"/>
                    <a:pt x="0" y="262747"/>
                  </a:cubicBezTo>
                  <a:lnTo>
                    <a:pt x="0" y="47958"/>
                  </a:lnTo>
                  <a:cubicBezTo>
                    <a:pt x="0" y="21472"/>
                    <a:pt x="21472" y="0"/>
                    <a:pt x="47958" y="0"/>
                  </a:cubicBezTo>
                  <a:close/>
                </a:path>
              </a:pathLst>
            </a:custGeom>
            <a:solidFill>
              <a:srgbClr val="FFFFFF">
                <a:alpha val="98824"/>
              </a:srgbClr>
            </a:solidFill>
          </p:spPr>
        </p:sp>
        <p:sp>
          <p:nvSpPr>
            <p:cNvPr name="TextBox 15" id="15"/>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2971872" y="1221999"/>
            <a:ext cx="8904094"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THE DATASET</a:t>
            </a:r>
          </a:p>
        </p:txBody>
      </p:sp>
      <p:sp>
        <p:nvSpPr>
          <p:cNvPr name="TextBox 17" id="17"/>
          <p:cNvSpPr txBox="true"/>
          <p:nvPr/>
        </p:nvSpPr>
        <p:spPr>
          <a:xfrm rot="0">
            <a:off x="3859947" y="7887343"/>
            <a:ext cx="4377267" cy="780278"/>
          </a:xfrm>
          <a:prstGeom prst="rect">
            <a:avLst/>
          </a:prstGeom>
        </p:spPr>
        <p:txBody>
          <a:bodyPr anchor="t" rtlCol="false" tIns="0" lIns="0" bIns="0" rIns="0">
            <a:spAutoFit/>
          </a:bodyPr>
          <a:lstStyle/>
          <a:p>
            <a:pPr algn="ctr" marL="0" indent="0" lvl="0">
              <a:lnSpc>
                <a:spcPts val="6398"/>
              </a:lnSpc>
              <a:spcBef>
                <a:spcPct val="0"/>
              </a:spcBef>
            </a:pPr>
            <a:r>
              <a:rPr lang="en-US" sz="4636" spc="454">
                <a:solidFill>
                  <a:srgbClr val="231F20"/>
                </a:solidFill>
                <a:latin typeface="Oswald"/>
              </a:rPr>
              <a:t>INTRODUCTION</a:t>
            </a:r>
          </a:p>
        </p:txBody>
      </p:sp>
      <p:sp>
        <p:nvSpPr>
          <p:cNvPr name="TextBox 18" id="18"/>
          <p:cNvSpPr txBox="true"/>
          <p:nvPr/>
        </p:nvSpPr>
        <p:spPr>
          <a:xfrm rot="0">
            <a:off x="3859947" y="3605893"/>
            <a:ext cx="4339267" cy="3522711"/>
          </a:xfrm>
          <a:prstGeom prst="rect">
            <a:avLst/>
          </a:prstGeom>
        </p:spPr>
        <p:txBody>
          <a:bodyPr anchor="t" rtlCol="false" tIns="0" lIns="0" bIns="0" rIns="0">
            <a:spAutoFit/>
          </a:bodyPr>
          <a:lstStyle/>
          <a:p>
            <a:pPr algn="just">
              <a:lnSpc>
                <a:spcPts val="3503"/>
              </a:lnSpc>
            </a:pPr>
            <a:r>
              <a:rPr lang="en-US" sz="2502">
                <a:solidFill>
                  <a:srgbClr val="100F0D"/>
                </a:solidFill>
                <a:latin typeface="Montserrat Light"/>
              </a:rPr>
              <a:t>In this project, we have used the Numenta Anomaly Benchmark (NAB) data set. It is a novel benchmark for evaluating ML algorithms in anomaly detection in streaming, online applications.</a:t>
            </a:r>
          </a:p>
        </p:txBody>
      </p:sp>
      <p:sp>
        <p:nvSpPr>
          <p:cNvPr name="TextBox 19" id="19"/>
          <p:cNvSpPr txBox="true"/>
          <p:nvPr/>
        </p:nvSpPr>
        <p:spPr>
          <a:xfrm rot="0">
            <a:off x="10665043" y="7890861"/>
            <a:ext cx="4362988" cy="777981"/>
          </a:xfrm>
          <a:prstGeom prst="rect">
            <a:avLst/>
          </a:prstGeom>
        </p:spPr>
        <p:txBody>
          <a:bodyPr anchor="t" rtlCol="false" tIns="0" lIns="0" bIns="0" rIns="0">
            <a:spAutoFit/>
          </a:bodyPr>
          <a:lstStyle/>
          <a:p>
            <a:pPr algn="ctr" marL="0" indent="0" lvl="0">
              <a:lnSpc>
                <a:spcPts val="6377"/>
              </a:lnSpc>
              <a:spcBef>
                <a:spcPct val="0"/>
              </a:spcBef>
            </a:pPr>
            <a:r>
              <a:rPr lang="en-US" sz="4621" spc="452">
                <a:solidFill>
                  <a:srgbClr val="231F20"/>
                </a:solidFill>
                <a:latin typeface="Oswald"/>
              </a:rPr>
              <a:t>DESCRIPTION</a:t>
            </a:r>
          </a:p>
        </p:txBody>
      </p:sp>
      <p:sp>
        <p:nvSpPr>
          <p:cNvPr name="TextBox 20" id="20"/>
          <p:cNvSpPr txBox="true"/>
          <p:nvPr/>
        </p:nvSpPr>
        <p:spPr>
          <a:xfrm rot="0">
            <a:off x="10500230" y="3402260"/>
            <a:ext cx="4662292" cy="4367423"/>
          </a:xfrm>
          <a:prstGeom prst="rect">
            <a:avLst/>
          </a:prstGeom>
        </p:spPr>
        <p:txBody>
          <a:bodyPr anchor="t" rtlCol="false" tIns="0" lIns="0" bIns="0" rIns="0">
            <a:spAutoFit/>
          </a:bodyPr>
          <a:lstStyle/>
          <a:p>
            <a:pPr algn="just">
              <a:lnSpc>
                <a:spcPts val="3558"/>
              </a:lnSpc>
            </a:pPr>
            <a:r>
              <a:rPr lang="en-US" sz="2541">
                <a:solidFill>
                  <a:srgbClr val="100F0D"/>
                </a:solidFill>
                <a:latin typeface="Montserrat Light"/>
              </a:rPr>
              <a:t>This dataset also comprises a time-series data named ‘ambient_temperature_system_failure’ in the CSV format. It comprises temperature sensor data of an office setting. This is data for which we know the anomaly causes; no hand labeling.</a:t>
            </a:r>
          </a:p>
          <a:p>
            <a:pPr algn="just">
              <a:lnSpc>
                <a:spcPts val="3558"/>
              </a:lnSpc>
            </a:pPr>
          </a:p>
        </p:txBody>
      </p:sp>
      <p:sp>
        <p:nvSpPr>
          <p:cNvPr name="Freeform 21" id="21"/>
          <p:cNvSpPr/>
          <p:nvPr/>
        </p:nvSpPr>
        <p:spPr>
          <a:xfrm flipH="true" flipV="false" rot="-8970905">
            <a:off x="8589190" y="4529953"/>
            <a:ext cx="1776375" cy="501826"/>
          </a:xfrm>
          <a:custGeom>
            <a:avLst/>
            <a:gdLst/>
            <a:ahLst/>
            <a:cxnLst/>
            <a:rect r="r" b="b" t="t" l="l"/>
            <a:pathLst>
              <a:path h="501826" w="1776375">
                <a:moveTo>
                  <a:pt x="1776374" y="0"/>
                </a:moveTo>
                <a:lnTo>
                  <a:pt x="0" y="0"/>
                </a:lnTo>
                <a:lnTo>
                  <a:pt x="0" y="501826"/>
                </a:lnTo>
                <a:lnTo>
                  <a:pt x="1776374" y="501826"/>
                </a:lnTo>
                <a:lnTo>
                  <a:pt x="177637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887923">
            <a:off x="-5817633" y="5200705"/>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748455" y="1950501"/>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818600"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2511686" y="5270428"/>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1554772" y="6538853"/>
            <a:ext cx="2335528" cy="285923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Real office data from IoT sensors is collected and stored in a CSV file, which serves as the basis for model development and predictions.</a:t>
            </a:r>
          </a:p>
        </p:txBody>
      </p:sp>
      <p:sp>
        <p:nvSpPr>
          <p:cNvPr name="TextBox 10" id="10"/>
          <p:cNvSpPr txBox="true"/>
          <p:nvPr/>
        </p:nvSpPr>
        <p:spPr>
          <a:xfrm rot="0">
            <a:off x="1748455" y="2369051"/>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1</a:t>
            </a:r>
          </a:p>
        </p:txBody>
      </p:sp>
      <p:sp>
        <p:nvSpPr>
          <p:cNvPr name="TextBox 11" id="11"/>
          <p:cNvSpPr txBox="true"/>
          <p:nvPr/>
        </p:nvSpPr>
        <p:spPr>
          <a:xfrm rot="0">
            <a:off x="1028700" y="5933435"/>
            <a:ext cx="3467055" cy="427447"/>
          </a:xfrm>
          <a:prstGeom prst="rect">
            <a:avLst/>
          </a:prstGeom>
        </p:spPr>
        <p:txBody>
          <a:bodyPr anchor="t" rtlCol="false" tIns="0" lIns="0" bIns="0" rIns="0">
            <a:spAutoFit/>
          </a:bodyPr>
          <a:lstStyle/>
          <a:p>
            <a:pPr algn="ctr">
              <a:lnSpc>
                <a:spcPts val="3521"/>
              </a:lnSpc>
            </a:pPr>
            <a:r>
              <a:rPr lang="en-US" sz="2551" spc="250">
                <a:solidFill>
                  <a:srgbClr val="231F20"/>
                </a:solidFill>
                <a:latin typeface="DM Sans Bold"/>
              </a:rPr>
              <a:t>DATASET</a:t>
            </a:r>
          </a:p>
        </p:txBody>
      </p:sp>
      <p:sp>
        <p:nvSpPr>
          <p:cNvPr name="Freeform 12" id="12"/>
          <p:cNvSpPr/>
          <p:nvPr/>
        </p:nvSpPr>
        <p:spPr>
          <a:xfrm flipH="false" flipV="false" rot="0">
            <a:off x="4627580"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5390812" y="5240576"/>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4627580"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2</a:t>
            </a:r>
          </a:p>
        </p:txBody>
      </p:sp>
      <p:sp>
        <p:nvSpPr>
          <p:cNvPr name="Freeform 17" id="17"/>
          <p:cNvSpPr/>
          <p:nvPr/>
        </p:nvSpPr>
        <p:spPr>
          <a:xfrm flipH="false" flipV="false" rot="0">
            <a:off x="7730517"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8493749" y="5240576"/>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7730517"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3</a:t>
            </a:r>
          </a:p>
        </p:txBody>
      </p:sp>
      <p:sp>
        <p:nvSpPr>
          <p:cNvPr name="Freeform 22" id="22"/>
          <p:cNvSpPr/>
          <p:nvPr/>
        </p:nvSpPr>
        <p:spPr>
          <a:xfrm flipH="false" flipV="false" rot="0">
            <a:off x="10655472" y="195242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11418704" y="5272356"/>
            <a:ext cx="501082" cy="5010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10655472" y="237097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4</a:t>
            </a:r>
          </a:p>
        </p:txBody>
      </p:sp>
      <p:sp>
        <p:nvSpPr>
          <p:cNvPr name="TextBox 27" id="27"/>
          <p:cNvSpPr txBox="true"/>
          <p:nvPr/>
        </p:nvSpPr>
        <p:spPr>
          <a:xfrm rot="0">
            <a:off x="4495755" y="6537441"/>
            <a:ext cx="2207674" cy="285923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To check whether the data is read successfully, we see the header of the file and then visualize the data through plotting. </a:t>
            </a:r>
          </a:p>
        </p:txBody>
      </p:sp>
      <p:sp>
        <p:nvSpPr>
          <p:cNvPr name="TextBox 28" id="28"/>
          <p:cNvSpPr txBox="true"/>
          <p:nvPr/>
        </p:nvSpPr>
        <p:spPr>
          <a:xfrm rot="0">
            <a:off x="4001428" y="5934847"/>
            <a:ext cx="3279850" cy="427447"/>
          </a:xfrm>
          <a:prstGeom prst="rect">
            <a:avLst/>
          </a:prstGeom>
        </p:spPr>
        <p:txBody>
          <a:bodyPr anchor="t" rtlCol="false" tIns="0" lIns="0" bIns="0" rIns="0">
            <a:spAutoFit/>
          </a:bodyPr>
          <a:lstStyle/>
          <a:p>
            <a:pPr algn="ctr">
              <a:lnSpc>
                <a:spcPts val="3521"/>
              </a:lnSpc>
            </a:pPr>
            <a:r>
              <a:rPr lang="en-US" sz="2551" spc="250">
                <a:solidFill>
                  <a:srgbClr val="231F20"/>
                </a:solidFill>
                <a:latin typeface="DM Sans Bold"/>
              </a:rPr>
              <a:t>VISUALISATION</a:t>
            </a:r>
          </a:p>
        </p:txBody>
      </p:sp>
      <p:sp>
        <p:nvSpPr>
          <p:cNvPr name="TextBox 29" id="29"/>
          <p:cNvSpPr txBox="true"/>
          <p:nvPr/>
        </p:nvSpPr>
        <p:spPr>
          <a:xfrm rot="0">
            <a:off x="7518462" y="6540580"/>
            <a:ext cx="2546906" cy="285923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To check the stability of temperature during days and nights of weekdays and weekends we preprocess our data accordingly. and scale our data.</a:t>
            </a:r>
          </a:p>
        </p:txBody>
      </p:sp>
      <p:sp>
        <p:nvSpPr>
          <p:cNvPr name="TextBox 30" id="30"/>
          <p:cNvSpPr txBox="true"/>
          <p:nvPr/>
        </p:nvSpPr>
        <p:spPr>
          <a:xfrm rot="0">
            <a:off x="7090153" y="5903583"/>
            <a:ext cx="3565319" cy="427447"/>
          </a:xfrm>
          <a:prstGeom prst="rect">
            <a:avLst/>
          </a:prstGeom>
        </p:spPr>
        <p:txBody>
          <a:bodyPr anchor="t" rtlCol="false" tIns="0" lIns="0" bIns="0" rIns="0">
            <a:spAutoFit/>
          </a:bodyPr>
          <a:lstStyle/>
          <a:p>
            <a:pPr algn="ctr">
              <a:lnSpc>
                <a:spcPts val="3521"/>
              </a:lnSpc>
            </a:pPr>
            <a:r>
              <a:rPr lang="en-US" sz="2551" spc="250">
                <a:solidFill>
                  <a:srgbClr val="231F20"/>
                </a:solidFill>
                <a:latin typeface="DM Sans Bold"/>
              </a:rPr>
              <a:t>PREPROCESSING</a:t>
            </a:r>
          </a:p>
        </p:txBody>
      </p:sp>
      <p:sp>
        <p:nvSpPr>
          <p:cNvPr name="TextBox 31" id="31"/>
          <p:cNvSpPr txBox="true"/>
          <p:nvPr/>
        </p:nvSpPr>
        <p:spPr>
          <a:xfrm rot="0">
            <a:off x="10408923" y="6719536"/>
            <a:ext cx="2709833" cy="3178437"/>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We define and add layers to the LSTM Recurrent Neural Network. Once, the model is defined and compiled successfully, we train our model and tune the hyperparameters.</a:t>
            </a:r>
          </a:p>
        </p:txBody>
      </p:sp>
      <p:sp>
        <p:nvSpPr>
          <p:cNvPr name="TextBox 32" id="32"/>
          <p:cNvSpPr txBox="true"/>
          <p:nvPr/>
        </p:nvSpPr>
        <p:spPr>
          <a:xfrm rot="0">
            <a:off x="10381004" y="5874419"/>
            <a:ext cx="2709833" cy="865597"/>
          </a:xfrm>
          <a:prstGeom prst="rect">
            <a:avLst/>
          </a:prstGeom>
        </p:spPr>
        <p:txBody>
          <a:bodyPr anchor="t" rtlCol="false" tIns="0" lIns="0" bIns="0" rIns="0">
            <a:spAutoFit/>
          </a:bodyPr>
          <a:lstStyle/>
          <a:p>
            <a:pPr algn="ctr">
              <a:lnSpc>
                <a:spcPts val="3521"/>
              </a:lnSpc>
            </a:pPr>
            <a:r>
              <a:rPr lang="en-US" sz="2551" spc="250">
                <a:solidFill>
                  <a:srgbClr val="231F20"/>
                </a:solidFill>
                <a:latin typeface="DM Sans Bold"/>
              </a:rPr>
              <a:t>MODEL BUILDING</a:t>
            </a:r>
          </a:p>
        </p:txBody>
      </p:sp>
      <p:sp>
        <p:nvSpPr>
          <p:cNvPr name="Freeform 33" id="33"/>
          <p:cNvSpPr/>
          <p:nvPr/>
        </p:nvSpPr>
        <p:spPr>
          <a:xfrm flipH="false" flipV="false" rot="-10799999">
            <a:off x="-5366868" y="-2512307"/>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4" id="34"/>
          <p:cNvSpPr txBox="true"/>
          <p:nvPr/>
        </p:nvSpPr>
        <p:spPr>
          <a:xfrm rot="0">
            <a:off x="4315652" y="150669"/>
            <a:ext cx="10383739"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IMPLEMENTATION</a:t>
            </a:r>
          </a:p>
        </p:txBody>
      </p:sp>
      <p:sp>
        <p:nvSpPr>
          <p:cNvPr name="Freeform 35" id="35"/>
          <p:cNvSpPr/>
          <p:nvPr/>
        </p:nvSpPr>
        <p:spPr>
          <a:xfrm flipH="false" flipV="false" rot="0">
            <a:off x="13936159" y="195242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6" id="36"/>
          <p:cNvGrpSpPr/>
          <p:nvPr/>
        </p:nvGrpSpPr>
        <p:grpSpPr>
          <a:xfrm rot="0">
            <a:off x="14699391" y="5272356"/>
            <a:ext cx="501082" cy="50108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9" id="39"/>
          <p:cNvSpPr txBox="true"/>
          <p:nvPr/>
        </p:nvSpPr>
        <p:spPr>
          <a:xfrm rot="0">
            <a:off x="13936159" y="237097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5</a:t>
            </a:r>
          </a:p>
        </p:txBody>
      </p:sp>
      <p:sp>
        <p:nvSpPr>
          <p:cNvPr name="TextBox 40" id="40"/>
          <p:cNvSpPr txBox="true"/>
          <p:nvPr/>
        </p:nvSpPr>
        <p:spPr>
          <a:xfrm rot="0">
            <a:off x="13607855" y="6778552"/>
            <a:ext cx="2564289" cy="254003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The most distant predicted values are considered as anomalies. Finally we plot the predictions and visualise the anomalies.</a:t>
            </a:r>
          </a:p>
        </p:txBody>
      </p:sp>
      <p:sp>
        <p:nvSpPr>
          <p:cNvPr name="TextBox 41" id="41"/>
          <p:cNvSpPr txBox="true"/>
          <p:nvPr/>
        </p:nvSpPr>
        <p:spPr>
          <a:xfrm rot="0">
            <a:off x="13462311" y="5933435"/>
            <a:ext cx="2709833" cy="865597"/>
          </a:xfrm>
          <a:prstGeom prst="rect">
            <a:avLst/>
          </a:prstGeom>
        </p:spPr>
        <p:txBody>
          <a:bodyPr anchor="t" rtlCol="false" tIns="0" lIns="0" bIns="0" rIns="0">
            <a:spAutoFit/>
          </a:bodyPr>
          <a:lstStyle/>
          <a:p>
            <a:pPr algn="ctr">
              <a:lnSpc>
                <a:spcPts val="3521"/>
              </a:lnSpc>
            </a:pPr>
            <a:r>
              <a:rPr lang="en-US" sz="2551" spc="250">
                <a:solidFill>
                  <a:srgbClr val="231F20"/>
                </a:solidFill>
                <a:latin typeface="DM Sans Bold"/>
              </a:rPr>
              <a:t>MODEL PREDICTION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71817" y="7518421"/>
            <a:ext cx="9470874" cy="1002973"/>
          </a:xfrm>
          <a:custGeom>
            <a:avLst/>
            <a:gdLst/>
            <a:ahLst/>
            <a:cxnLst/>
            <a:rect r="r" b="b" t="t" l="l"/>
            <a:pathLst>
              <a:path h="1002973" w="9470874">
                <a:moveTo>
                  <a:pt x="0" y="0"/>
                </a:moveTo>
                <a:lnTo>
                  <a:pt x="9470874" y="0"/>
                </a:lnTo>
                <a:lnTo>
                  <a:pt x="9470874" y="1002973"/>
                </a:lnTo>
                <a:lnTo>
                  <a:pt x="0" y="1002973"/>
                </a:lnTo>
                <a:lnTo>
                  <a:pt x="0" y="0"/>
                </a:lnTo>
                <a:close/>
              </a:path>
            </a:pathLst>
          </a:custGeom>
          <a:blipFill>
            <a:blip r:embed="rId5"/>
            <a:stretch>
              <a:fillRect l="0" t="-86495" r="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365769" y="3791077"/>
            <a:ext cx="2551375" cy="2622909"/>
          </a:xfrm>
          <a:custGeom>
            <a:avLst/>
            <a:gdLst/>
            <a:ahLst/>
            <a:cxnLst/>
            <a:rect r="r" b="b" t="t" l="l"/>
            <a:pathLst>
              <a:path h="2622909" w="2551375">
                <a:moveTo>
                  <a:pt x="0" y="0"/>
                </a:moveTo>
                <a:lnTo>
                  <a:pt x="2551375" y="0"/>
                </a:lnTo>
                <a:lnTo>
                  <a:pt x="2551375" y="2622909"/>
                </a:lnTo>
                <a:lnTo>
                  <a:pt x="0" y="2622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171817" y="2686642"/>
            <a:ext cx="9439475" cy="4831779"/>
          </a:xfrm>
          <a:custGeom>
            <a:avLst/>
            <a:gdLst/>
            <a:ahLst/>
            <a:cxnLst/>
            <a:rect r="r" b="b" t="t" l="l"/>
            <a:pathLst>
              <a:path h="4831779" w="9439475">
                <a:moveTo>
                  <a:pt x="0" y="0"/>
                </a:moveTo>
                <a:lnTo>
                  <a:pt x="9439475" y="0"/>
                </a:lnTo>
                <a:lnTo>
                  <a:pt x="9439475" y="4831779"/>
                </a:lnTo>
                <a:lnTo>
                  <a:pt x="0" y="4831779"/>
                </a:lnTo>
                <a:lnTo>
                  <a:pt x="0" y="0"/>
                </a:lnTo>
                <a:close/>
              </a:path>
            </a:pathLst>
          </a:custGeom>
          <a:blipFill>
            <a:blip r:embed="rId8"/>
            <a:stretch>
              <a:fillRect l="0" t="0" r="0" b="0"/>
            </a:stretch>
          </a:blipFill>
        </p:spPr>
      </p:sp>
      <p:sp>
        <p:nvSpPr>
          <p:cNvPr name="TextBox 8" id="8"/>
          <p:cNvSpPr txBox="true"/>
          <p:nvPr/>
        </p:nvSpPr>
        <p:spPr>
          <a:xfrm rot="0">
            <a:off x="1028700" y="1162050"/>
            <a:ext cx="9097065" cy="1303627"/>
          </a:xfrm>
          <a:prstGeom prst="rect">
            <a:avLst/>
          </a:prstGeom>
        </p:spPr>
        <p:txBody>
          <a:bodyPr anchor="t" rtlCol="false" tIns="0" lIns="0" bIns="0" rIns="0">
            <a:spAutoFit/>
          </a:bodyPr>
          <a:lstStyle/>
          <a:p>
            <a:pPr marL="0" indent="0" lvl="0">
              <a:lnSpc>
                <a:spcPts val="9903"/>
              </a:lnSpc>
            </a:pPr>
            <a:r>
              <a:rPr lang="en-US" sz="9431" spc="924">
                <a:solidFill>
                  <a:srgbClr val="231F20"/>
                </a:solidFill>
                <a:latin typeface="Oswald Bold"/>
              </a:rPr>
              <a:t>LSTM NETWORK</a:t>
            </a:r>
          </a:p>
        </p:txBody>
      </p:sp>
      <p:sp>
        <p:nvSpPr>
          <p:cNvPr name="TextBox 9" id="9"/>
          <p:cNvSpPr txBox="true"/>
          <p:nvPr/>
        </p:nvSpPr>
        <p:spPr>
          <a:xfrm rot="0">
            <a:off x="1703627" y="3629199"/>
            <a:ext cx="6162866" cy="3889222"/>
          </a:xfrm>
          <a:prstGeom prst="rect">
            <a:avLst/>
          </a:prstGeom>
        </p:spPr>
        <p:txBody>
          <a:bodyPr anchor="t" rtlCol="false" tIns="0" lIns="0" bIns="0" rIns="0">
            <a:spAutoFit/>
          </a:bodyPr>
          <a:lstStyle/>
          <a:p>
            <a:pPr marL="494517" indent="-247258" lvl="1">
              <a:lnSpc>
                <a:spcPts val="3160"/>
              </a:lnSpc>
              <a:buFont typeface="Arial"/>
              <a:buChar char="•"/>
            </a:pPr>
            <a:r>
              <a:rPr lang="en-US" sz="2290" spc="224">
                <a:solidFill>
                  <a:srgbClr val="231F20"/>
                </a:solidFill>
                <a:latin typeface="DM Sans"/>
              </a:rPr>
              <a:t>We know that RNNs are capable of remembering the characteristics of previous inputs and outputs. But for how long can it remember. For certain cases, the immediate previous output may not just be enough to predict what’s coming and the network may have to rely on information from a further previous output. </a:t>
            </a:r>
          </a:p>
        </p:txBody>
      </p:sp>
      <p:sp>
        <p:nvSpPr>
          <p:cNvPr name="TextBox 10" id="10"/>
          <p:cNvSpPr txBox="true"/>
          <p:nvPr/>
        </p:nvSpPr>
        <p:spPr>
          <a:xfrm rot="0">
            <a:off x="1703627" y="8210703"/>
            <a:ext cx="14735411" cy="1547133"/>
          </a:xfrm>
          <a:prstGeom prst="rect">
            <a:avLst/>
          </a:prstGeom>
        </p:spPr>
        <p:txBody>
          <a:bodyPr anchor="t" rtlCol="false" tIns="0" lIns="0" bIns="0" rIns="0">
            <a:spAutoFit/>
          </a:bodyPr>
          <a:lstStyle/>
          <a:p>
            <a:pPr marL="494517" indent="-247258" lvl="1">
              <a:lnSpc>
                <a:spcPts val="3160"/>
              </a:lnSpc>
              <a:buFont typeface="Arial"/>
              <a:buChar char="•"/>
            </a:pPr>
            <a:r>
              <a:rPr lang="en-US" sz="2290" spc="224">
                <a:solidFill>
                  <a:srgbClr val="231F20"/>
                </a:solidFill>
                <a:latin typeface="DM Sans"/>
              </a:rPr>
              <a:t>Long Short Term Memory or LSTM networks are a special kind of RNNs that deals with the long term dependency problem effectively. LSTM networks have a repeating module that has 4 different neural network layers interacting to deal with the long term dependency problem.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0857097" y="2054625"/>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13341000" y="392416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659180" y="885825"/>
            <a:ext cx="7942168" cy="1396186"/>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REFERENCES</a:t>
            </a:r>
          </a:p>
        </p:txBody>
      </p:sp>
      <p:sp>
        <p:nvSpPr>
          <p:cNvPr name="TextBox 11" id="11"/>
          <p:cNvSpPr txBox="true"/>
          <p:nvPr/>
        </p:nvSpPr>
        <p:spPr>
          <a:xfrm rot="0">
            <a:off x="3330370" y="2644856"/>
            <a:ext cx="7526728" cy="7557818"/>
          </a:xfrm>
          <a:prstGeom prst="rect">
            <a:avLst/>
          </a:prstGeom>
        </p:spPr>
        <p:txBody>
          <a:bodyPr anchor="t" rtlCol="false" tIns="0" lIns="0" bIns="0" rIns="0">
            <a:spAutoFit/>
          </a:bodyPr>
          <a:lstStyle/>
          <a:p>
            <a:pPr marL="624699" indent="-312350" lvl="1">
              <a:lnSpc>
                <a:spcPts val="3992"/>
              </a:lnSpc>
              <a:buFont typeface="Arial"/>
              <a:buChar char="•"/>
            </a:pPr>
            <a:r>
              <a:rPr lang="en-US" sz="2893" spc="283">
                <a:solidFill>
                  <a:srgbClr val="F5FFF5"/>
                </a:solidFill>
                <a:latin typeface="DM Sans"/>
              </a:rPr>
              <a:t>A Zimek, E Schubert, “Outlier Detection”, Encyclopedia of Database Systems, Springer New York.</a:t>
            </a:r>
          </a:p>
          <a:p>
            <a:pPr marL="624699" indent="-312350" lvl="1">
              <a:lnSpc>
                <a:spcPts val="3992"/>
              </a:lnSpc>
              <a:buFont typeface="Arial"/>
              <a:buChar char="•"/>
            </a:pPr>
            <a:r>
              <a:rPr lang="en-US" sz="2893" spc="283">
                <a:solidFill>
                  <a:srgbClr val="F5FFF5"/>
                </a:solidFill>
                <a:latin typeface="DM Sans"/>
              </a:rPr>
              <a:t>V. J. Hodge, J Austin, “A Survey of Outlier Detection Methodologies”, Artificial Intelligence Review.</a:t>
            </a:r>
          </a:p>
          <a:p>
            <a:pPr marL="624699" indent="-312350" lvl="1">
              <a:lnSpc>
                <a:spcPts val="3992"/>
              </a:lnSpc>
              <a:buFont typeface="Arial"/>
              <a:buChar char="•"/>
            </a:pPr>
            <a:r>
              <a:rPr lang="en-US" sz="2893" spc="283">
                <a:solidFill>
                  <a:srgbClr val="F5FFF5"/>
                </a:solidFill>
                <a:latin typeface="DM Sans"/>
              </a:rPr>
              <a:t>BoltzmannBrain, “Numenta Anomaly Benchmark: Dataset and scoring for detecting anomalies in streaming data”, Kaggle.</a:t>
            </a:r>
          </a:p>
          <a:p>
            <a:pPr algn="l" marL="624699" indent="-312350" lvl="1">
              <a:lnSpc>
                <a:spcPts val="3992"/>
              </a:lnSpc>
              <a:buFont typeface="Arial"/>
              <a:buChar char="•"/>
            </a:pPr>
            <a:r>
              <a:rPr lang="en-US" sz="2893" spc="283">
                <a:solidFill>
                  <a:srgbClr val="F5FFF5"/>
                </a:solidFill>
                <a:latin typeface="DM Sans"/>
              </a:rPr>
              <a:t>Victor Ambonati, “Unsupervised Anomaly Detection”, Kaggle.</a:t>
            </a:r>
          </a:p>
          <a:p>
            <a:pPr algn="l">
              <a:lnSpc>
                <a:spcPts val="399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DAFxnkMUdmE</dc:identifier>
  <dcterms:modified xsi:type="dcterms:W3CDTF">2011-08-01T06:04:30Z</dcterms:modified>
  <cp:revision>1</cp:revision>
  <dc:title>HashCoder</dc:title>
</cp:coreProperties>
</file>